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13647"/>
            <a:ext cx="5938222" cy="1953799"/>
          </a:xfrm>
        </p:spPr>
        <p:txBody>
          <a:bodyPr>
            <a:noAutofit/>
          </a:bodyPr>
          <a:lstStyle/>
          <a:p>
            <a:pPr algn="ctr"/>
            <a:r>
              <a:rPr lang="ru-RU" sz="4400" b="1" spc="130" dirty="0">
                <a:latin typeface="Gabriola" panose="04040605051002020D02" pitchFamily="82" charset="0"/>
                <a:cs typeface="Arial" panose="020B0604020202020204" pitchFamily="34" charset="0"/>
              </a:rPr>
              <a:t>«Межрегиональный фестиваль исторической </a:t>
            </a:r>
            <a:r>
              <a:rPr lang="ru-RU" sz="4400" b="1" spc="130" dirty="0" smtClean="0">
                <a:latin typeface="Gabriola" panose="04040605051002020D02" pitchFamily="82" charset="0"/>
                <a:cs typeface="Arial" panose="020B0604020202020204" pitchFamily="34" charset="0"/>
              </a:rPr>
              <a:t>реконструкции</a:t>
            </a:r>
            <a:br>
              <a:rPr lang="ru-RU" sz="4400" b="1" spc="130" dirty="0" smtClean="0">
                <a:latin typeface="Gabriola" panose="04040605051002020D02" pitchFamily="82" charset="0"/>
                <a:cs typeface="Arial" panose="020B0604020202020204" pitchFamily="34" charset="0"/>
              </a:rPr>
            </a:br>
            <a:r>
              <a:rPr lang="ru-RU" sz="3600" b="1" spc="130" dirty="0" smtClean="0">
                <a:latin typeface="Gabriola" panose="04040605051002020D02" pitchFamily="82" charset="0"/>
                <a:cs typeface="Arial" panose="020B0604020202020204" pitchFamily="34" charset="0"/>
              </a:rPr>
              <a:t>«Великий </a:t>
            </a:r>
            <a:r>
              <a:rPr lang="ru-RU" sz="3600" b="1" spc="130" dirty="0">
                <a:latin typeface="Gabriola" panose="04040605051002020D02" pitchFamily="82" charset="0"/>
                <a:cs typeface="Arial" panose="020B0604020202020204" pitchFamily="34" charset="0"/>
              </a:rPr>
              <a:t>шелковый </a:t>
            </a:r>
            <a:r>
              <a:rPr lang="ru-RU" sz="3600" b="1" spc="130" dirty="0" smtClean="0">
                <a:latin typeface="Gabriola" panose="04040605051002020D02" pitchFamily="82" charset="0"/>
                <a:cs typeface="Arial" panose="020B0604020202020204" pitchFamily="34" charset="0"/>
              </a:rPr>
              <a:t>путь на </a:t>
            </a:r>
            <a:r>
              <a:rPr lang="ru-RU" sz="3600" b="1" spc="130" dirty="0">
                <a:latin typeface="Gabriola" panose="04040605051002020D02" pitchFamily="82" charset="0"/>
                <a:cs typeface="Arial" panose="020B0604020202020204" pitchFamily="34" charset="0"/>
              </a:rPr>
              <a:t>Дону»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6978" y="4032967"/>
            <a:ext cx="4752145" cy="9144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Gabriola" panose="04040605051002020D02" pitchFamily="82" charset="0"/>
              </a:rPr>
              <a:t>Муниципальное </a:t>
            </a:r>
            <a:r>
              <a:rPr lang="ru-RU" sz="3200" b="1" dirty="0" smtClean="0">
                <a:latin typeface="Gabriola" panose="04040605051002020D02" pitchFamily="82" charset="0"/>
              </a:rPr>
              <a:t>образование</a:t>
            </a:r>
          </a:p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«Город </a:t>
            </a:r>
            <a:r>
              <a:rPr lang="ru-RU" sz="3200" b="1" dirty="0">
                <a:latin typeface="Gabriola" panose="04040605051002020D02" pitchFamily="82" charset="0"/>
              </a:rPr>
              <a:t>Волгодонск</a:t>
            </a:r>
            <a:r>
              <a:rPr lang="ru-RU" sz="3200" b="1" dirty="0" smtClean="0">
                <a:latin typeface="Gabriola" panose="04040605051002020D02" pitchFamily="82" charset="0"/>
              </a:rPr>
              <a:t>»,</a:t>
            </a:r>
          </a:p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Россия, Ростовская область</a:t>
            </a:r>
            <a:endParaRPr lang="ru-RU" sz="3200" b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22" y="924117"/>
            <a:ext cx="6088772" cy="50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7251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Gabriola" panose="04040605051002020D02" pitchFamily="82" charset="0"/>
              </a:rPr>
              <a:t>Авиашоу и парусная регата в акватории Цимлянского моря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r="2678" b="21428"/>
          <a:stretch/>
        </p:blipFill>
        <p:spPr>
          <a:xfrm>
            <a:off x="3444949" y="3274828"/>
            <a:ext cx="2534740" cy="280699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19885" r="18801" b="25304"/>
          <a:stretch/>
        </p:blipFill>
        <p:spPr>
          <a:xfrm>
            <a:off x="3444950" y="765545"/>
            <a:ext cx="2328530" cy="28069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36643" r="23825" b="15077"/>
          <a:stretch/>
        </p:blipFill>
        <p:spPr>
          <a:xfrm>
            <a:off x="5773479" y="765545"/>
            <a:ext cx="6039945" cy="2806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8"/>
          <a:stretch/>
        </p:blipFill>
        <p:spPr>
          <a:xfrm>
            <a:off x="8138103" y="3572540"/>
            <a:ext cx="3675321" cy="2509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t="30212" r="27613" b="311"/>
          <a:stretch/>
        </p:blipFill>
        <p:spPr>
          <a:xfrm>
            <a:off x="5979689" y="3561907"/>
            <a:ext cx="2519915" cy="2519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46" y="3684592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72" y="785308"/>
            <a:ext cx="3340135" cy="97894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Gabriola" panose="04040605051002020D02" pitchFamily="82" charset="0"/>
              </a:rPr>
              <a:t>Цели и задачи</a:t>
            </a:r>
            <a:endParaRPr lang="ru-RU" sz="48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8358" y="864108"/>
            <a:ext cx="7767022" cy="5120640"/>
          </a:xfrm>
        </p:spPr>
        <p:txBody>
          <a:bodyPr>
            <a:noAutofit/>
          </a:bodyPr>
          <a:lstStyle/>
          <a:p>
            <a:pPr lvl="1" algn="just"/>
            <a:r>
              <a:rPr lang="ru-RU" sz="2400" dirty="0" smtClean="0">
                <a:latin typeface="Gabriola" panose="04040605051002020D02" pitchFamily="82" charset="0"/>
              </a:rPr>
              <a:t>Основной </a:t>
            </a:r>
            <a:r>
              <a:rPr lang="ru-RU" sz="2400" dirty="0">
                <a:latin typeface="Gabriola" panose="04040605051002020D02" pitchFamily="82" charset="0"/>
              </a:rPr>
              <a:t>целью Фестиваля является сохранение традиционного культурно-исторического наследия России, развитие туризма в восточных территориях Ростовской области, патриотическое воспитание молодого поколения.</a:t>
            </a:r>
          </a:p>
          <a:p>
            <a:pPr lvl="1" algn="just"/>
            <a:r>
              <a:rPr lang="ru-RU" sz="2400" dirty="0" smtClean="0">
                <a:latin typeface="Gabriola" panose="04040605051002020D02" pitchFamily="82" charset="0"/>
              </a:rPr>
              <a:t>Задачи </a:t>
            </a:r>
            <a:r>
              <a:rPr lang="ru-RU" sz="2400" dirty="0">
                <a:latin typeface="Gabriola" panose="04040605051002020D02" pitchFamily="82" charset="0"/>
              </a:rPr>
              <a:t>Фестиваля:</a:t>
            </a:r>
          </a:p>
          <a:p>
            <a:pPr marL="502920" lvl="1" indent="0" algn="just">
              <a:buNone/>
            </a:pPr>
            <a:r>
              <a:rPr lang="ru-RU" sz="2400" dirty="0" smtClean="0">
                <a:latin typeface="Gabriola" panose="04040605051002020D02" pitchFamily="82" charset="0"/>
              </a:rPr>
              <a:t>-</a:t>
            </a:r>
            <a:r>
              <a:rPr lang="ru-RU" sz="2400" dirty="0">
                <a:latin typeface="Gabriola" panose="04040605051002020D02" pitchFamily="82" charset="0"/>
              </a:rPr>
              <a:t>популяризация культурно-исторического наследия;</a:t>
            </a:r>
          </a:p>
          <a:p>
            <a:pPr marL="502920" lvl="1" indent="0" algn="just">
              <a:buNone/>
            </a:pPr>
            <a:r>
              <a:rPr lang="ru-RU" sz="2400" dirty="0" smtClean="0">
                <a:latin typeface="Gabriola" panose="04040605051002020D02" pitchFamily="82" charset="0"/>
              </a:rPr>
              <a:t>-</a:t>
            </a:r>
            <a:r>
              <a:rPr lang="ru-RU" sz="2400" dirty="0">
                <a:latin typeface="Gabriola" panose="04040605051002020D02" pitchFamily="82" charset="0"/>
              </a:rPr>
              <a:t>формирование мировоззрения общества основанного на </a:t>
            </a:r>
            <a:r>
              <a:rPr lang="ru-RU" sz="2400" dirty="0" smtClean="0">
                <a:latin typeface="Gabriola" panose="04040605051002020D02" pitchFamily="82" charset="0"/>
              </a:rPr>
              <a:t>патриотизме</a:t>
            </a:r>
            <a:r>
              <a:rPr lang="ru-RU" sz="2400" dirty="0">
                <a:latin typeface="Gabriola" panose="04040605051002020D02" pitchFamily="82" charset="0"/>
              </a:rPr>
              <a:t>, межнациональном единстве, толерантности;</a:t>
            </a:r>
          </a:p>
          <a:p>
            <a:pPr marL="502920" lvl="1" indent="0" algn="just">
              <a:buNone/>
            </a:pPr>
            <a:r>
              <a:rPr lang="ru-RU" sz="2400" dirty="0">
                <a:latin typeface="Gabriola" panose="04040605051002020D02" pitchFamily="82" charset="0"/>
              </a:rPr>
              <a:t>-укрепление межрегиональных контактов; обмен опытом между клубами, индивидуальными </a:t>
            </a:r>
            <a:r>
              <a:rPr lang="ru-RU" sz="2400" dirty="0" err="1">
                <a:latin typeface="Gabriola" panose="04040605051002020D02" pitchFamily="82" charset="0"/>
              </a:rPr>
              <a:t>реконструкторами</a:t>
            </a:r>
            <a:r>
              <a:rPr lang="ru-RU" sz="2400" dirty="0">
                <a:latin typeface="Gabriola" panose="04040605051002020D02" pitchFamily="82" charset="0"/>
              </a:rPr>
              <a:t>, коллективами и исполнителями этнической тематики, мастерами древних ремесел и народных промыслов;</a:t>
            </a:r>
          </a:p>
          <a:p>
            <a:pPr marL="502920" lvl="1" indent="0" algn="just">
              <a:buNone/>
            </a:pPr>
            <a:r>
              <a:rPr lang="ru-RU" sz="2400" dirty="0">
                <a:latin typeface="Gabriola" panose="04040605051002020D02" pitchFamily="82" charset="0"/>
              </a:rPr>
              <a:t>-возрождение национальных культурных традиций, кухни, ремесел.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088" r="9345" b="1730"/>
          <a:stretch/>
        </p:blipFill>
        <p:spPr>
          <a:xfrm>
            <a:off x="656216" y="3754419"/>
            <a:ext cx="2065469" cy="19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63600"/>
            <a:ext cx="3420931" cy="129663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Gabriola" panose="04040605051002020D02" pitchFamily="82" charset="0"/>
              </a:rPr>
              <a:t>Место проведения фестиваля</a:t>
            </a:r>
            <a:endParaRPr lang="ru-RU" sz="4400" b="1" dirty="0">
              <a:latin typeface="Gabriola" panose="04040605051002020D02" pitchFamily="82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57" y="863600"/>
            <a:ext cx="7241561" cy="512127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51" y="3764336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5662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Gabriola" panose="04040605051002020D02" pitchFamily="82" charset="0"/>
              </a:rPr>
              <a:t>Информация о фестивале</a:t>
            </a:r>
            <a:endParaRPr lang="ru-RU" sz="48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0169" y="967562"/>
            <a:ext cx="8326277" cy="4591883"/>
          </a:xfrm>
        </p:spPr>
        <p:txBody>
          <a:bodyPr>
            <a:noAutofit/>
          </a:bodyPr>
          <a:lstStyle/>
          <a:p>
            <a:pPr algn="just"/>
            <a:r>
              <a:rPr lang="ru-RU" sz="2100" dirty="0" smtClean="0">
                <a:latin typeface="Gabriola" panose="04040605051002020D02" pitchFamily="82" charset="0"/>
              </a:rPr>
              <a:t>В 2017 году в Волгодонске состоялся первый </a:t>
            </a:r>
            <a:r>
              <a:rPr lang="ru-RU" sz="2100" dirty="0">
                <a:latin typeface="Gabriola" panose="04040605051002020D02" pitchFamily="82" charset="0"/>
              </a:rPr>
              <a:t>фестиваль «Шелковый путь на Дону</a:t>
            </a:r>
            <a:r>
              <a:rPr lang="ru-RU" sz="2100" dirty="0" smtClean="0">
                <a:latin typeface="Gabriola" panose="04040605051002020D02" pitchFamily="82" charset="0"/>
              </a:rPr>
              <a:t>». </a:t>
            </a:r>
            <a:r>
              <a:rPr lang="ru-RU" sz="2100" dirty="0">
                <a:latin typeface="Gabriola" panose="04040605051002020D02" pitchFamily="82" charset="0"/>
              </a:rPr>
              <a:t>Формат мероприятия был представлен в виде этно-гастрономического инфо-тура</a:t>
            </a:r>
            <a:r>
              <a:rPr lang="ru-RU" sz="2100" dirty="0" smtClean="0">
                <a:latin typeface="Gabriola" panose="04040605051002020D02" pitchFamily="82" charset="0"/>
              </a:rPr>
              <a:t>. После успешной реализации проекта и получения положительных отзывов было принято решение расширить масштабы фестиваля до Межрегионального и уже в сентябре 2018 года состоялся </a:t>
            </a:r>
            <a:r>
              <a:rPr lang="ru-RU" sz="2100" dirty="0">
                <a:latin typeface="Gabriola" panose="04040605051002020D02" pitchFamily="82" charset="0"/>
              </a:rPr>
              <a:t>«</a:t>
            </a:r>
            <a:r>
              <a:rPr lang="ru-RU" sz="2100" dirty="0" smtClean="0">
                <a:latin typeface="Gabriola" panose="04040605051002020D02" pitchFamily="82" charset="0"/>
              </a:rPr>
              <a:t>Межрегиональный фестиваль </a:t>
            </a:r>
            <a:r>
              <a:rPr lang="ru-RU" sz="2100" dirty="0">
                <a:latin typeface="Gabriola" panose="04040605051002020D02" pitchFamily="82" charset="0"/>
              </a:rPr>
              <a:t>исторической реконструкции «Великий шелковый путь на Дону</a:t>
            </a:r>
            <a:r>
              <a:rPr lang="ru-RU" sz="2100" dirty="0" smtClean="0">
                <a:latin typeface="Gabriola" panose="04040605051002020D02" pitchFamily="82" charset="0"/>
              </a:rPr>
              <a:t>» который собрал более 40 000 гостей и стал одним из самых ярких событий на востоке Ростовской области. Восторженные отзывы гостей фестиваля превзошли все ожидания и Администрацией города Волгодонска было принято решение сделать данный фестиваль ежегодным. Уже 7 сентября 2019 </a:t>
            </a:r>
            <a:r>
              <a:rPr lang="ru-RU" sz="2100" dirty="0">
                <a:latin typeface="Gabriola" panose="04040605051002020D02" pitchFamily="82" charset="0"/>
              </a:rPr>
              <a:t>года «Межрегиональный фестиваль исторической реконструкции «Великий шелковый путь на Дону» </a:t>
            </a:r>
            <a:r>
              <a:rPr lang="ru-RU" sz="2100" dirty="0" smtClean="0">
                <a:latin typeface="Gabriola" panose="04040605051002020D02" pitchFamily="82" charset="0"/>
              </a:rPr>
              <a:t>вновь соберет участников и гостей со всей России у берегов Цимлянского моря.</a:t>
            </a:r>
          </a:p>
          <a:p>
            <a:endParaRPr lang="ru-RU" sz="2100" dirty="0" smtClean="0">
              <a:latin typeface="Gabriola" panose="04040605051002020D02" pitchFamily="82" charset="0"/>
            </a:endParaRPr>
          </a:p>
          <a:p>
            <a:r>
              <a:rPr lang="ru-RU" sz="2100" dirty="0" smtClean="0">
                <a:latin typeface="Gabriola" panose="04040605051002020D02" pitchFamily="82" charset="0"/>
              </a:rPr>
              <a:t>Лидер практики – Голинская Наталья Александровна, директор МАУК ДК «Октябрь».</a:t>
            </a:r>
          </a:p>
          <a:p>
            <a:r>
              <a:rPr lang="ru-RU" sz="2100" dirty="0" smtClean="0">
                <a:latin typeface="Gabriola" panose="04040605051002020D02" pitchFamily="82" charset="0"/>
              </a:rPr>
              <a:t>Команда практики – </a:t>
            </a:r>
            <a:r>
              <a:rPr lang="ru-RU" sz="2100" dirty="0" err="1" smtClean="0">
                <a:latin typeface="Gabriola" panose="04040605051002020D02" pitchFamily="82" charset="0"/>
              </a:rPr>
              <a:t>Баскатова</a:t>
            </a:r>
            <a:r>
              <a:rPr lang="ru-RU" sz="2100" dirty="0" smtClean="0">
                <a:latin typeface="Gabriola" panose="04040605051002020D02" pitchFamily="82" charset="0"/>
              </a:rPr>
              <a:t> Галина Валерьевна, Шевцов Василий Александрович.</a:t>
            </a:r>
            <a:endParaRPr lang="ru-RU" sz="21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6" y="3721805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06647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Gabriola" panose="04040605051002020D02" pitchFamily="82" charset="0"/>
              </a:rPr>
              <a:t>Результаты</a:t>
            </a:r>
            <a:endParaRPr lang="ru-RU" sz="44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Gabriola" panose="04040605051002020D02" pitchFamily="82" charset="0"/>
              </a:rPr>
              <a:t>Создание нового места культурного отдыха жителей города Волгодонска и близлежащих районов области;</a:t>
            </a:r>
          </a:p>
          <a:p>
            <a:r>
              <a:rPr lang="ru-RU" sz="2400" dirty="0" smtClean="0">
                <a:latin typeface="Gabriola" panose="04040605051002020D02" pitchFamily="82" charset="0"/>
              </a:rPr>
              <a:t>Развитие туризма в восточных территориях Ростовской области;</a:t>
            </a:r>
          </a:p>
          <a:p>
            <a:r>
              <a:rPr lang="ru-RU" sz="2400" dirty="0" smtClean="0">
                <a:latin typeface="Gabriola" panose="04040605051002020D02" pitchFamily="82" charset="0"/>
              </a:rPr>
              <a:t>40 000 зрителей посетивших программу </a:t>
            </a:r>
            <a:r>
              <a:rPr lang="ru-RU" sz="2400" dirty="0" smtClean="0">
                <a:latin typeface="Gabriola" panose="04040605051002020D02" pitchFamily="82" charset="0"/>
              </a:rPr>
              <a:t>фестиваля</a:t>
            </a:r>
            <a:r>
              <a:rPr lang="ru-RU" sz="2400" dirty="0" smtClean="0">
                <a:latin typeface="Gabriola" panose="04040605051002020D02" pitchFamily="82" charset="0"/>
              </a:rPr>
              <a:t>;</a:t>
            </a:r>
          </a:p>
          <a:p>
            <a:r>
              <a:rPr lang="ru-RU" sz="2400" dirty="0" smtClean="0">
                <a:latin typeface="Gabriola" panose="04040605051002020D02" pitchFamily="82" charset="0"/>
              </a:rPr>
              <a:t>Съедено тонна шашлыка, 600 порций ухи</a:t>
            </a:r>
            <a:r>
              <a:rPr lang="ru-RU" sz="2400" dirty="0">
                <a:latin typeface="Gabriola" panose="04040605051002020D02" pitchFamily="82" charset="0"/>
              </a:rPr>
              <a:t>, реализовано три центнера восточных сладостей, множество различной сельскохозяйственной и сувенирной продукции</a:t>
            </a:r>
            <a:r>
              <a:rPr lang="ru-RU" sz="2400" dirty="0" smtClean="0">
                <a:latin typeface="Gabriola" panose="04040605051002020D02" pitchFamily="82" charset="0"/>
              </a:rPr>
              <a:t>.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Поддержка местных производителей вина, пива, сыра и рыбной продукции</a:t>
            </a:r>
            <a:r>
              <a:rPr lang="ru-RU" sz="2400" dirty="0" smtClean="0">
                <a:latin typeface="Gabriola" panose="04040605051002020D02" pitchFamily="82" charset="0"/>
              </a:rPr>
              <a:t>;</a:t>
            </a:r>
          </a:p>
          <a:p>
            <a:r>
              <a:rPr lang="ru-RU" sz="2400" dirty="0" smtClean="0">
                <a:latin typeface="Gabriola" panose="04040605051002020D02" pitchFamily="82" charset="0"/>
              </a:rPr>
              <a:t>Мероприятие является площадкой для культурного обмена между творческими коллективами участвующими в фестивале.</a:t>
            </a:r>
            <a:endParaRPr lang="ru-RU" sz="24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6" y="3743071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8"/>
            <a:ext cx="3440471" cy="199150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Gabriola" panose="04040605051002020D02" pitchFamily="82" charset="0"/>
              </a:rPr>
              <a:t>Продукция представленная местными производителями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997" r="15908" b="446"/>
          <a:stretch/>
        </p:blipFill>
        <p:spPr>
          <a:xfrm>
            <a:off x="3474720" y="2952993"/>
            <a:ext cx="2788205" cy="31519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31" r="16137" b="8907"/>
          <a:stretch/>
        </p:blipFill>
        <p:spPr>
          <a:xfrm>
            <a:off x="6228677" y="693925"/>
            <a:ext cx="2643275" cy="2261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9448" b="10723"/>
          <a:stretch/>
        </p:blipFill>
        <p:spPr>
          <a:xfrm>
            <a:off x="3474720" y="693925"/>
            <a:ext cx="2753957" cy="2261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r="4412"/>
          <a:stretch/>
        </p:blipFill>
        <p:spPr>
          <a:xfrm>
            <a:off x="8659906" y="2955682"/>
            <a:ext cx="3173805" cy="3151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r="24872"/>
          <a:stretch/>
        </p:blipFill>
        <p:spPr>
          <a:xfrm>
            <a:off x="5954358" y="2951649"/>
            <a:ext cx="2721685" cy="3157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3" t="1" r="357" b="234"/>
          <a:stretch/>
        </p:blipFill>
        <p:spPr>
          <a:xfrm>
            <a:off x="8347934" y="693925"/>
            <a:ext cx="3463961" cy="22587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21" y="3658010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587465"/>
          </a:xfrm>
        </p:spPr>
        <p:txBody>
          <a:bodyPr/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Реконструкция битвы Святослава с хазарами</a:t>
            </a:r>
            <a:endParaRPr lang="ru-RU" b="1" dirty="0"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r="6339"/>
          <a:stretch/>
        </p:blipFill>
        <p:spPr>
          <a:xfrm>
            <a:off x="3459486" y="765544"/>
            <a:ext cx="2579942" cy="37320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28" y="765544"/>
            <a:ext cx="3866059" cy="2576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6662" r="16215" b="5142"/>
          <a:stretch/>
        </p:blipFill>
        <p:spPr>
          <a:xfrm>
            <a:off x="6037223" y="3203687"/>
            <a:ext cx="3349256" cy="2864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10469" r="9133" b="15993"/>
          <a:stretch/>
        </p:blipFill>
        <p:spPr>
          <a:xfrm>
            <a:off x="3434316" y="4492787"/>
            <a:ext cx="2602907" cy="1575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>
          <a:xfrm>
            <a:off x="9905487" y="765544"/>
            <a:ext cx="1927120" cy="2533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794" r="15580"/>
          <a:stretch/>
        </p:blipFill>
        <p:spPr>
          <a:xfrm>
            <a:off x="9386479" y="3203687"/>
            <a:ext cx="2446128" cy="28649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346" y="3721805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12972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Gabriola" panose="04040605051002020D02" pitchFamily="82" charset="0"/>
              </a:rPr>
              <a:t>Культурная программа фестиваля</a:t>
            </a:r>
            <a:endParaRPr lang="ru-RU" sz="4400" b="1" dirty="0"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r="10848"/>
          <a:stretch/>
        </p:blipFill>
        <p:spPr>
          <a:xfrm>
            <a:off x="9781387" y="767475"/>
            <a:ext cx="2052025" cy="3128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12690" r="2473" b="3081"/>
          <a:stretch/>
        </p:blipFill>
        <p:spPr>
          <a:xfrm>
            <a:off x="3401399" y="3530009"/>
            <a:ext cx="3392523" cy="2552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549" r="5326"/>
          <a:stretch/>
        </p:blipFill>
        <p:spPr>
          <a:xfrm>
            <a:off x="7563302" y="767475"/>
            <a:ext cx="2218084" cy="20066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98" y="766288"/>
            <a:ext cx="4189263" cy="2791751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007" y="3896303"/>
            <a:ext cx="1617835" cy="218626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73" r="11566" b="1698"/>
          <a:stretch/>
        </p:blipFill>
        <p:spPr>
          <a:xfrm>
            <a:off x="6793922" y="2754968"/>
            <a:ext cx="3492515" cy="3327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346" y="3711173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8" y="953718"/>
            <a:ext cx="2947482" cy="289526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Выставка мастеров декоративно -прикладного творчества и ремесленников</a:t>
            </a:r>
            <a:endParaRPr lang="ru-RU" b="1" dirty="0"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9874"/>
          <a:stretch/>
        </p:blipFill>
        <p:spPr>
          <a:xfrm>
            <a:off x="8633636" y="754911"/>
            <a:ext cx="3189767" cy="2583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r="9967" b="19115"/>
          <a:stretch/>
        </p:blipFill>
        <p:spPr>
          <a:xfrm>
            <a:off x="3443436" y="754911"/>
            <a:ext cx="2977117" cy="2825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10311" r="10824" b="7031"/>
          <a:stretch/>
        </p:blipFill>
        <p:spPr>
          <a:xfrm>
            <a:off x="6083750" y="744759"/>
            <a:ext cx="2669991" cy="2557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0596" r="34983"/>
          <a:stretch/>
        </p:blipFill>
        <p:spPr>
          <a:xfrm>
            <a:off x="3443437" y="3564932"/>
            <a:ext cx="2181186" cy="2548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 r="10038"/>
          <a:stretch/>
        </p:blipFill>
        <p:spPr>
          <a:xfrm>
            <a:off x="8219859" y="3332785"/>
            <a:ext cx="3603544" cy="27806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63" y="3312481"/>
            <a:ext cx="2302250" cy="15342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7" r="12132"/>
          <a:stretch/>
        </p:blipFill>
        <p:spPr>
          <a:xfrm>
            <a:off x="5422511" y="2662992"/>
            <a:ext cx="2931560" cy="3450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345" y="3917688"/>
            <a:ext cx="206062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242</TotalTime>
  <Words>356</Words>
  <Application>Microsoft Office PowerPoint</Application>
  <PresentationFormat>Широкоэкранный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Corbel</vt:lpstr>
      <vt:lpstr>Gabriola</vt:lpstr>
      <vt:lpstr>Wingdings 2</vt:lpstr>
      <vt:lpstr>Рама</vt:lpstr>
      <vt:lpstr>«Межрегиональный фестиваль исторической реконструкции «Великий шелковый путь на Дону»</vt:lpstr>
      <vt:lpstr>Цели и задачи</vt:lpstr>
      <vt:lpstr>Место проведения фестиваля</vt:lpstr>
      <vt:lpstr>Информация о фестивале</vt:lpstr>
      <vt:lpstr>Результаты</vt:lpstr>
      <vt:lpstr>Продукция представленная местными производителями</vt:lpstr>
      <vt:lpstr>Реконструкция битвы Святослава с хазарами</vt:lpstr>
      <vt:lpstr>Культурная программа фестиваля</vt:lpstr>
      <vt:lpstr>Выставка мастеров декоративно -прикладного творчества и ремесленников</vt:lpstr>
      <vt:lpstr>Авиашоу и парусная регата в акватории Цимлянского моря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«Межрегиональный фестиваль исторической реконструкции «Великий шелковый путь на Дону»</dc:title>
  <dc:creator>userDK</dc:creator>
  <cp:lastModifiedBy>userDK</cp:lastModifiedBy>
  <cp:revision>27</cp:revision>
  <dcterms:created xsi:type="dcterms:W3CDTF">2019-07-14T11:19:43Z</dcterms:created>
  <dcterms:modified xsi:type="dcterms:W3CDTF">2019-07-15T10:24:18Z</dcterms:modified>
</cp:coreProperties>
</file>